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89" r:id="rId5"/>
  </p:sldIdLst>
  <p:sldSz cx="12192000" cy="6858000"/>
  <p:notesSz cx="6735763" cy="986631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31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33B1BB-7F0D-4E21-ACCC-1162CEAF9100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2025/5/2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113DBAD-6D84-4034-9D2F-3592C4AB8E35}" type="datetime1">
              <a:rPr lang="ja-JP" altLang="en-US" smtClean="0"/>
              <a:t>2025/5/2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4B9A9E5-4F7F-4A7D-9DE1-899232329269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361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pic>
        <p:nvPicPr>
          <p:cNvPr id="8" name="グラフィック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段組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pic>
        <p:nvPicPr>
          <p:cNvPr id="11" name="グラフィック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グラフィック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グラフィック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ja-JP" noProof="0"/>
              <a:t>#</a:t>
            </a:r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ja-JP" noProof="0"/>
              <a:t>#</a:t>
            </a:r>
          </a:p>
        </p:txBody>
      </p:sp>
      <p:sp>
        <p:nvSpPr>
          <p:cNvPr id="24" name="テキスト プレースホルダー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ja-JP" noProof="0"/>
              <a:t>#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5" name="コンテンツ プレースホルダー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6" name="コンテンツ プレースホルダー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endParaRPr lang="ja-JP" altLang="en-US" noProof="0"/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クリックして編集する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段組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noProof="0"/>
              <a:t>クリックしてマスター テキストを編集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pic>
        <p:nvPicPr>
          <p:cNvPr id="11" name="グラフィック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グラフィック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タイトル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20" name="テキスト プレースホルダー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25" name="テキスト プレースホルダー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26" name="テキスト プレースホルダー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27" name="テキスト プレースホルダー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28" name="テキスト プレースホルダー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29" name="テキスト プレースホルダー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21" name="日付プレースホルダー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22" name="フッター プレースホルダー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24" name="スライド番号プレースホルダー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" name="グラフ プレースホルダー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クリックしてコンテンツを追加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ムライ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長方形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タイトルの書式設定を編集</a:t>
            </a:r>
          </a:p>
        </p:txBody>
      </p:sp>
      <p:sp>
        <p:nvSpPr>
          <p:cNvPr id="6" name="テキスト プレースホルダー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年</a:t>
            </a:r>
            <a:endParaRPr lang="ja-JP" altLang="en-ZA" noProof="0"/>
          </a:p>
        </p:txBody>
      </p:sp>
      <p:sp>
        <p:nvSpPr>
          <p:cNvPr id="7" name="テキスト プレースホルダー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8" name="テキスト プレースホルダー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9" name="テキスト プレースホルダー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0" name="テキスト プレースホルダー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2" name="テキスト プレースホルダー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3" name="テキスト プレースホルダー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4" name="テキスト プレースホルダー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6" name="テキスト プレースホルダー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7" name="テキスト プレースホルダー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5" name="テキスト プレースホルダー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8" name="テキスト プレースホルダー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9" name="テキスト プレースホルダー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年</a:t>
            </a:r>
            <a:endParaRPr lang="ja-JP" altLang="en-ZA" noProof="0"/>
          </a:p>
        </p:txBody>
      </p:sp>
      <p:sp>
        <p:nvSpPr>
          <p:cNvPr id="20" name="テキスト プレースホルダー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1" name="テキスト プレースホルダー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2" name="テキスト プレースホルダー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3" name="テキスト プレースホルダー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4" name="テキスト プレースホルダー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5" name="テキスト プレースホルダー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6" name="テキスト プレースホルダー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8" name="テキスト プレースホルダー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9" name="テキスト プレースホルダー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27" name="テキスト プレースホルダー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30" name="テキスト プレースホルダー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31" name="テキスト プレースホルダー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32" name="長方形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ZA" noProof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日付プレースホルダー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37" name="フッター プレースホルダー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38" name="スライド番号プレースホルダー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7" name="SmartArt プレースホルダー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 </a:t>
            </a:r>
            <a:r>
              <a:rPr lang="en-US" altLang="ja-JP" noProof="0"/>
              <a:t>SmartArt </a:t>
            </a:r>
            <a:r>
              <a:rPr lang="ja-JP" altLang="en-US" noProof="0"/>
              <a:t>グラフィックを追加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​​コネクタ(S)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チーム スライド 4 ユーザ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6" name="テキスト プレースホルダー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17" name="図プレースホルダー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7" name="テキスト プレースホルダー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18" name="図プレースホルダー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</a:lstStyle>
          <a:p>
            <a:pPr lvl="1"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4" name="テキスト プレースホルダー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8" name="テキスト プレースホルダー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19" name="図プレースホルダー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9" name="テキスト プレースホルダー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​​コネクタ(S)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チーム スライド 8 ユーザ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6" name="テキスト プレースホルダー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17" name="図プレースホルダー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7" name="テキスト プレースホルダー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18" name="図プレースホルダー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4" name="テキスト プレースホルダー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8" name="テキスト プレースホルダー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19" name="図プレースホルダー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9" name="テキスト プレースホルダー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55" name="図プレースホルダー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54" name="テキスト プレースホルダー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62" name="テキスト プレースホルダー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56" name="図プレースホルダー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59" name="テキスト プレースホルダー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63" name="テキスト プレースホルダー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57" name="図プレースホルダー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0" name="テキスト プレースホルダー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64" name="テキスト プレースホルダー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58" name="図プレースホルダー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1" name="テキスト プレースホルダー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65" name="テキスト プレースホルダー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pic>
        <p:nvPicPr>
          <p:cNvPr id="13" name="グラフィック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グラフィック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資金調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クリックしてコンテンツを追加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ja-JP" noProof="0"/>
              <a:t>#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4" name="コンテンツ プレースホルダー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クリックしてコンテンツを追加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ja-JP" noProof="0"/>
              <a:t>#</a:t>
            </a:r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noProof="0"/>
              <a:t>クリックして編集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5" name="コンテンツ プレースホルダー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クリックしてコンテンツを追加</a:t>
            </a:r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ja-JP" noProof="0"/>
              <a:t>#</a:t>
            </a:r>
          </a:p>
        </p:txBody>
      </p:sp>
      <p:sp>
        <p:nvSpPr>
          <p:cNvPr id="19" name="テキスト プレースホルダー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6" name="コンテンツ プレースホルダー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クリックしてコンテンツを追加</a:t>
            </a:r>
          </a:p>
        </p:txBody>
      </p:sp>
      <p:sp>
        <p:nvSpPr>
          <p:cNvPr id="14" name="テキスト プレースホルダー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ja-JP" noProof="0"/>
              <a:t>#</a:t>
            </a:r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サマ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cxnSp>
        <p:nvCxnSpPr>
          <p:cNvPr id="23" name="直線​​コネクタ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​​コネクタ(S)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日付プレースホルダー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22" name="フッター プレースホルダー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24" name="スライド番号プレースホルダー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議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グラフィック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ja-JP" altLang="en-US" noProof="0"/>
              <a:t>ピッチ デッキ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決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pic>
        <p:nvPicPr>
          <p:cNvPr id="6" name="グラフィック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日付プレースホルダー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10" name="フッター プレースホルダー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ja-JP" altLang="en-US" noProof="0"/>
              <a:t>ピッチ デッキ</a:t>
            </a:r>
          </a:p>
        </p:txBody>
      </p:sp>
      <p:sp>
        <p:nvSpPr>
          <p:cNvPr id="11" name="スライド番号プレースホルダー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グラフィック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クリックしてタイトルを編集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7" name="テキスト プレースホルダー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8" name="テキスト プレースホルダー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9" name="テキスト プレースホルダー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4" name="テキスト プレースホルダー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5" name="テキスト プレースホルダー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6" name="テキスト プレースホルダー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7" name="テキスト プレースホルダー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cxnSp>
        <p:nvCxnSpPr>
          <p:cNvPr id="3" name="直線​​コネクタ(S)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/>
            <a:r>
              <a:rPr lang="ja-JP" altLang="en-US"/>
              <a:t>ピッチ デッキ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2 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5" name="テキスト プレースホルダー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7" name="テキスト プレースホルダー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1" name="テキスト プレースホルダー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32" name="テキスト プレースホルダー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3" name="テキスト プレースホルダー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34" name="テキスト プレースホルダー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2" name="テキスト プレースホルダー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2" name="直線​​コネクタ(S)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3 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5" name="テキスト プレースホルダー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7" name="テキスト プレースホルダー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8" name="テキスト プレースホルダー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9" name="テキスト プレースホルダー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20" name="テキスト プレースホルダー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23" name="テキスト プレースホルダー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24" name="テキスト プレースホルダー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pic>
        <p:nvPicPr>
          <p:cNvPr id="2" name="グラフィック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概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cxnSp>
        <p:nvCxnSpPr>
          <p:cNvPr id="14" name="直線​​コネクタ(S)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​​コネクタ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付プレースホルダー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10" name="フッター プレースホルダー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11" name="スライド番号プレースホルダー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区切り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pic>
        <p:nvPicPr>
          <p:cNvPr id="5" name="グラフィック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3" name="テキスト プレースホルダー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5" name="テキスト プレースホルダー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6" name="テキスト プレースホルダー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7" name="日付プレースホルダー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18" name="フッター プレースホルダー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noProof="0"/>
              <a:t>クリックしてマスター テキストを編集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テキストを編集</a:t>
            </a:r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cap="all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035" y="5826332"/>
            <a:ext cx="10296266" cy="904667"/>
          </a:xfrm>
        </p:spPr>
        <p:txBody>
          <a:bodyPr rtlCol="0">
            <a:noAutofit/>
          </a:bodyPr>
          <a:lstStyle/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今年度の事業計画（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BSC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）に連動させた</a:t>
            </a:r>
            <a:b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ベトレヘムのＳＤＧ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</a:t>
            </a:r>
            <a:r>
              <a:rPr lang="ja-JP" altLang="en-US" sz="3200" b="1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の取組</a:t>
            </a:r>
            <a:endParaRPr lang="ja-JP" altLang="en-US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0000" y="2448403"/>
            <a:ext cx="9525000" cy="9969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rtl="0"/>
            <a:r>
              <a:rPr lang="ja-JP" altLang="en-US" sz="2200" b="1" dirty="0"/>
              <a:t>テーマ</a:t>
            </a:r>
            <a:r>
              <a:rPr lang="en-US" altLang="ja-JP" sz="2200" b="1" dirty="0"/>
              <a:t>10</a:t>
            </a:r>
            <a:r>
              <a:rPr lang="ja-JP" altLang="en-US" sz="2200" b="1" dirty="0"/>
              <a:t>　人や国の不平等をなくそう　　</a:t>
            </a:r>
            <a:endParaRPr lang="en-US" altLang="ja-JP" sz="2200" b="1" dirty="0"/>
          </a:p>
          <a:p>
            <a:pPr rtl="0"/>
            <a:r>
              <a:rPr lang="ja-JP" altLang="en-US" dirty="0"/>
              <a:t>　ターゲット</a:t>
            </a:r>
            <a:r>
              <a:rPr lang="en-US" altLang="ja-JP" dirty="0"/>
              <a:t>10.2</a:t>
            </a:r>
            <a:r>
              <a:rPr lang="ja-JP" altLang="en-US" dirty="0"/>
              <a:t>　性別に関わりのない人材の能力強化と社会的包含の促進</a:t>
            </a:r>
            <a:endParaRPr lang="en-US" altLang="ja-JP" dirty="0"/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BSC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の目標）女性管理職の登用割合　：　</a:t>
            </a:r>
            <a:r>
              <a:rPr lang="en-US" altLang="ja-JP" sz="2200" b="1" dirty="0">
                <a:solidFill>
                  <a:srgbClr val="FF0000"/>
                </a:solidFill>
              </a:rPr>
              <a:t>79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％（令和</a:t>
            </a:r>
            <a:r>
              <a:rPr lang="en-US" altLang="ja-JP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BC78349-55A9-6B15-8225-819257C2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35" y="2390967"/>
            <a:ext cx="1009650" cy="100965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D70BF33-F58B-E58D-1457-F34DBBBF1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5" y="228599"/>
            <a:ext cx="996950" cy="996950"/>
          </a:xfrm>
          <a:prstGeom prst="rect">
            <a:avLst/>
          </a:prstGeom>
        </p:spPr>
      </p:pic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3C18B6FA-E09A-8694-10CA-D73A79D5458A}"/>
              </a:ext>
            </a:extLst>
          </p:cNvPr>
          <p:cNvSpPr txBox="1">
            <a:spLocks/>
          </p:cNvSpPr>
          <p:nvPr/>
        </p:nvSpPr>
        <p:spPr>
          <a:xfrm>
            <a:off x="2540000" y="228599"/>
            <a:ext cx="9525000" cy="2127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en-US" sz="20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テーマ</a:t>
            </a:r>
            <a:r>
              <a:rPr lang="en-US" altLang="ja-JP" b="1" dirty="0"/>
              <a:t>1</a:t>
            </a:r>
            <a:r>
              <a:rPr lang="ja-JP" altLang="en-US" b="1" dirty="0"/>
              <a:t>　貧困をなくそう　　</a:t>
            </a:r>
          </a:p>
          <a:p>
            <a:r>
              <a:rPr lang="ja-JP" altLang="en-US" dirty="0"/>
              <a:t>　</a:t>
            </a:r>
            <a:r>
              <a:rPr lang="ja-JP" altLang="en-US" sz="1900" dirty="0"/>
              <a:t>ターゲット</a:t>
            </a:r>
            <a:r>
              <a:rPr lang="en-US" altLang="ja-JP" sz="1900" dirty="0"/>
              <a:t>1.3</a:t>
            </a:r>
            <a:r>
              <a:rPr lang="ja-JP" altLang="en-US" sz="1900" dirty="0"/>
              <a:t>　貧困層、脆弱層への医療支援</a:t>
            </a:r>
          </a:p>
          <a:p>
            <a:r>
              <a:rPr lang="ja-JP" altLang="en-US" b="1" dirty="0"/>
              <a:t>テーマ</a:t>
            </a:r>
            <a:r>
              <a:rPr lang="en-US" altLang="ja-JP" b="1" dirty="0"/>
              <a:t>3</a:t>
            </a:r>
            <a:r>
              <a:rPr lang="ja-JP" altLang="en-US" b="1" dirty="0"/>
              <a:t>　すべての人に健康と福祉を　　</a:t>
            </a:r>
          </a:p>
          <a:p>
            <a:r>
              <a:rPr lang="ja-JP" altLang="en-US" dirty="0"/>
              <a:t>　</a:t>
            </a:r>
            <a:r>
              <a:rPr lang="ja-JP" altLang="en-US" sz="1900" dirty="0"/>
              <a:t>ターゲット</a:t>
            </a:r>
            <a:r>
              <a:rPr lang="en-US" altLang="ja-JP" sz="1900" dirty="0"/>
              <a:t>3.8</a:t>
            </a:r>
            <a:r>
              <a:rPr lang="ja-JP" altLang="en-US" sz="1900" dirty="0"/>
              <a:t>　質の高い基礎的な保健サービス、必須医薬品のアクセスの達成</a:t>
            </a:r>
          </a:p>
          <a:p>
            <a:r>
              <a:rPr lang="ja-JP" altLang="en-US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BSC</a:t>
            </a:r>
            <a:r>
              <a:rPr lang="ja-JP" altLang="en-US" b="1" dirty="0">
                <a:solidFill>
                  <a:srgbClr val="FF0000"/>
                </a:solidFill>
              </a:rPr>
              <a:t>の目標）無料低額診療事業比率　：　</a:t>
            </a:r>
            <a:r>
              <a:rPr lang="en-US" altLang="ja-JP" b="1" dirty="0">
                <a:solidFill>
                  <a:srgbClr val="FF0000"/>
                </a:solidFill>
              </a:rPr>
              <a:t>24</a:t>
            </a:r>
            <a:r>
              <a:rPr lang="ja-JP" altLang="en-US" b="1" dirty="0">
                <a:solidFill>
                  <a:srgbClr val="FF0000"/>
                </a:solidFill>
              </a:rPr>
              <a:t>％（令和</a:t>
            </a:r>
            <a:r>
              <a:rPr lang="en-US" altLang="ja-JP" b="1" dirty="0">
                <a:solidFill>
                  <a:srgbClr val="FF0000"/>
                </a:solidFill>
              </a:rPr>
              <a:t>7</a:t>
            </a:r>
            <a:r>
              <a:rPr lang="ja-JP" altLang="en-US" b="1" dirty="0">
                <a:solidFill>
                  <a:srgbClr val="FF0000"/>
                </a:solidFill>
              </a:rPr>
              <a:t>年度）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DDDD477-2848-3B0D-0B4C-BED5A67BE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735" y="1292224"/>
            <a:ext cx="1009650" cy="1009650"/>
          </a:xfrm>
          <a:prstGeom prst="rect">
            <a:avLst/>
          </a:prstGeom>
        </p:spPr>
      </p:pic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735F9C7D-76CC-6AB2-3F9E-0F4E56FC94EF}"/>
              </a:ext>
            </a:extLst>
          </p:cNvPr>
          <p:cNvSpPr txBox="1">
            <a:spLocks/>
          </p:cNvSpPr>
          <p:nvPr/>
        </p:nvSpPr>
        <p:spPr>
          <a:xfrm>
            <a:off x="2540000" y="3575049"/>
            <a:ext cx="9525000" cy="1025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en-US" sz="20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テーマ</a:t>
            </a:r>
            <a:r>
              <a:rPr lang="en-US" altLang="ja-JP" sz="2400" b="1" dirty="0"/>
              <a:t>12</a:t>
            </a:r>
            <a:r>
              <a:rPr lang="ja-JP" altLang="en-US" sz="2400" b="1" dirty="0"/>
              <a:t>　つくる責任つかう責任</a:t>
            </a:r>
            <a:r>
              <a:rPr lang="ja-JP" altLang="en-US" sz="2200" b="1" dirty="0"/>
              <a:t>　　</a:t>
            </a:r>
          </a:p>
          <a:p>
            <a:r>
              <a:rPr lang="ja-JP" altLang="en-US" dirty="0"/>
              <a:t>　</a:t>
            </a:r>
            <a:r>
              <a:rPr lang="ja-JP" altLang="en-US" sz="2200" dirty="0"/>
              <a:t>ターゲット</a:t>
            </a:r>
            <a:r>
              <a:rPr lang="en-US" altLang="ja-JP" sz="2200" dirty="0"/>
              <a:t>12.5</a:t>
            </a:r>
            <a:r>
              <a:rPr lang="ja-JP" altLang="en-US" sz="2200" dirty="0"/>
              <a:t>　廃棄物の発生防止、削減、再利用の取組</a:t>
            </a:r>
          </a:p>
          <a:p>
            <a:r>
              <a:rPr lang="ja-JP" altLang="en-US" dirty="0"/>
              <a:t>　　</a:t>
            </a:r>
            <a:r>
              <a:rPr lang="ja-JP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ja-JP" sz="2400" b="1" dirty="0">
                <a:solidFill>
                  <a:srgbClr val="FF0000"/>
                </a:solidFill>
              </a:rPr>
              <a:t>BSC</a:t>
            </a:r>
            <a:r>
              <a:rPr lang="ja-JP" altLang="en-US" sz="2400" b="1" dirty="0">
                <a:solidFill>
                  <a:srgbClr val="FF0000"/>
                </a:solidFill>
              </a:rPr>
              <a:t>の目標）感染性廃棄物の排出削減：前年度比</a:t>
            </a:r>
            <a:r>
              <a:rPr lang="en-US" altLang="ja-JP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</a:rPr>
              <a:t>％減（令和</a:t>
            </a:r>
            <a:r>
              <a:rPr lang="en-US" altLang="ja-JP" sz="2400" b="1" dirty="0">
                <a:solidFill>
                  <a:srgbClr val="FF0000"/>
                </a:solidFill>
              </a:rPr>
              <a:t>7</a:t>
            </a:r>
            <a:r>
              <a:rPr lang="ja-JP" altLang="en-US" sz="2400" b="1" dirty="0">
                <a:solidFill>
                  <a:srgbClr val="FF0000"/>
                </a:solidFill>
              </a:rPr>
              <a:t>年度）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F6F6711-1801-6ECC-380F-F0FF847C1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045" y="3530895"/>
            <a:ext cx="996950" cy="102523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3583DCE-C39C-9E3B-F05E-C521EE904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045" y="4686405"/>
            <a:ext cx="1009650" cy="1009650"/>
          </a:xfrm>
          <a:prstGeom prst="rect">
            <a:avLst/>
          </a:prstGeom>
        </p:spPr>
      </p:pic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id="{DD7FF79A-25AC-1408-4212-BBE204529B0D}"/>
              </a:ext>
            </a:extLst>
          </p:cNvPr>
          <p:cNvSpPr txBox="1">
            <a:spLocks/>
          </p:cNvSpPr>
          <p:nvPr/>
        </p:nvSpPr>
        <p:spPr>
          <a:xfrm>
            <a:off x="2540000" y="4695425"/>
            <a:ext cx="9525000" cy="1025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en-US" sz="20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テーマ</a:t>
            </a:r>
            <a:r>
              <a:rPr lang="en-US" altLang="ja-JP" sz="2400" b="1" dirty="0"/>
              <a:t>13</a:t>
            </a:r>
            <a:r>
              <a:rPr lang="ja-JP" altLang="en-US" sz="2400" b="1" dirty="0"/>
              <a:t>　気候変動に具体的な対策を</a:t>
            </a:r>
            <a:r>
              <a:rPr lang="ja-JP" altLang="en-US" sz="2200" b="1" dirty="0"/>
              <a:t>　　</a:t>
            </a:r>
          </a:p>
          <a:p>
            <a:r>
              <a:rPr lang="ja-JP" altLang="en-US" dirty="0"/>
              <a:t>　</a:t>
            </a:r>
            <a:r>
              <a:rPr lang="ja-JP" altLang="en-US" sz="2200" dirty="0"/>
              <a:t>ターゲット</a:t>
            </a:r>
            <a:r>
              <a:rPr lang="en-US" altLang="ja-JP" sz="2200" dirty="0"/>
              <a:t>13.3</a:t>
            </a:r>
            <a:r>
              <a:rPr lang="ja-JP" altLang="en-US" sz="2200" dirty="0"/>
              <a:t>　気候変動の緩和と影響軽減およびそれに関する教育と啓発</a:t>
            </a:r>
          </a:p>
          <a:p>
            <a:r>
              <a:rPr lang="ja-JP" altLang="en-US" dirty="0"/>
              <a:t>　　</a:t>
            </a:r>
            <a:r>
              <a:rPr lang="ja-JP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ja-JP" sz="2400" b="1" dirty="0">
                <a:solidFill>
                  <a:srgbClr val="FF0000"/>
                </a:solidFill>
              </a:rPr>
              <a:t>BSC</a:t>
            </a:r>
            <a:r>
              <a:rPr lang="ja-JP" altLang="en-US" sz="2400" b="1" dirty="0">
                <a:solidFill>
                  <a:srgbClr val="FF0000"/>
                </a:solidFill>
              </a:rPr>
              <a:t>の目標）再エネ利用によるＣＯ₂削減量：</a:t>
            </a:r>
            <a:r>
              <a:rPr lang="en-US" altLang="ja-JP" sz="2400" b="1" dirty="0">
                <a:solidFill>
                  <a:srgbClr val="FF0000"/>
                </a:solidFill>
              </a:rPr>
              <a:t>200</a:t>
            </a:r>
            <a:r>
              <a:rPr lang="ja-JP" altLang="en-US" sz="2400" b="1" dirty="0">
                <a:solidFill>
                  <a:srgbClr val="FF0000"/>
                </a:solidFill>
              </a:rPr>
              <a:t>トン（令和</a:t>
            </a:r>
            <a:r>
              <a:rPr lang="en-US" altLang="ja-JP" sz="2400" b="1" dirty="0">
                <a:solidFill>
                  <a:srgbClr val="FF0000"/>
                </a:solidFill>
              </a:rPr>
              <a:t>7</a:t>
            </a:r>
            <a:r>
              <a:rPr lang="ja-JP" altLang="en-US" sz="2400" b="1" dirty="0">
                <a:solidFill>
                  <a:srgbClr val="FF0000"/>
                </a:solidFill>
              </a:rPr>
              <a:t>年度）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theme/theme1.xml><?xml version="1.0" encoding="utf-8"?>
<a:theme xmlns:a="http://schemas.openxmlformats.org/drawingml/2006/main" name="モノライン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70_TF22318419_Win32" id="{F4FE24B7-243D-482F-B66E-BC68F2C9F098}" vid="{39B40B92-4ED5-4925-816B-D781FBB086B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A3906-9696-4247-AC0D-DD5C26B2A70A}">
  <ds:schemaRefs>
    <ds:schemaRef ds:uri="71af3243-3dd4-4a8d-8c0d-dd76da1f02a5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sharepoint/v3"/>
    <ds:schemaRef ds:uri="http://purl.org/dc/elements/1.1/"/>
    <ds:schemaRef ds:uri="16c05727-aa75-4e4a-9b5f-8a80a1165891"/>
    <ds:schemaRef ds:uri="http://schemas.microsoft.com/office/infopath/2007/PartnerControls"/>
    <ds:schemaRef ds:uri="230e9df3-be65-4c73-a93b-d1236ebd677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ミニマリストの販売ピッチ</Template>
  <TotalTime>189</TotalTime>
  <Words>212</Words>
  <Application>Microsoft Office PowerPoint</Application>
  <PresentationFormat>ワイド画面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BIZ UDPゴシック</vt:lpstr>
      <vt:lpstr>Meiryo UI</vt:lpstr>
      <vt:lpstr>Arial</vt:lpstr>
      <vt:lpstr>モノライン</vt:lpstr>
      <vt:lpstr>今年度の事業計画（BSC）に連動させた 　　　　　　　　　　　　　　　ベトレヘムのＳＤＧｓの取組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BSC(中期事業計画)に盛り込んだ 　　　　　　　　　　　　　　　ベトレヘムのＳＤＧｓの取組</dc:title>
  <dc:creator>betorehemu</dc:creator>
  <cp:lastModifiedBy>病院 ベトレヘムの園</cp:lastModifiedBy>
  <cp:revision>7</cp:revision>
  <dcterms:created xsi:type="dcterms:W3CDTF">2023-05-01T00:19:56Z</dcterms:created>
  <dcterms:modified xsi:type="dcterms:W3CDTF">2025-05-02T06:51:59Z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