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2" r:id="rId1"/>
  </p:sldMasterIdLst>
  <p:notesMasterIdLst>
    <p:notesMasterId r:id="rId8"/>
  </p:notesMasterIdLst>
  <p:handoutMasterIdLst>
    <p:handoutMasterId r:id="rId9"/>
  </p:handoutMasterIdLst>
  <p:sldIdLst>
    <p:sldId id="260" r:id="rId2"/>
    <p:sldId id="257" r:id="rId3"/>
    <p:sldId id="266" r:id="rId4"/>
    <p:sldId id="264" r:id="rId5"/>
    <p:sldId id="265" r:id="rId6"/>
    <p:sldId id="262" r:id="rId7"/>
  </p:sldIdLst>
  <p:sldSz cx="12192000" cy="6858000"/>
  <p:notesSz cx="6858000" cy="9945688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9" autoAdjust="0"/>
  </p:normalViewPr>
  <p:slideViewPr>
    <p:cSldViewPr snapToGrid="0">
      <p:cViewPr varScale="1">
        <p:scale>
          <a:sx n="64" d="100"/>
          <a:sy n="64" d="100"/>
        </p:scale>
        <p:origin x="90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02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pPr rtl="0"/>
            <a:fld id="{7D782445-BF38-456F-9056-8D34ADFD7B48}" type="datetime1">
              <a:rPr lang="ja-JP" altLang="en-US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2023/11/8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pPr rtl="0"/>
            <a:fld id="{4085710C-02FF-4D10-B04B-E760FF8404B2}" type="slidenum">
              <a:rPr lang="en-US" altLang="ja-JP" noProof="1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49F568D-387E-47EA-B88E-12D6332C2448}" type="datetime1">
              <a:rPr lang="ja-JP" altLang="en-US" noProof="1" smtClean="0"/>
              <a:t>2023/11/8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rtl="0"/>
            <a:endParaRPr lang="ja-JP" altLang="en-US" noProof="1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90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2B5E4AF-373C-429A-8AD0-F68B6D291494}" type="slidenum">
              <a:rPr lang="en-US" altLang="ja-JP" noProof="1" smtClean="0"/>
              <a:pPr/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en-US" altLang="ja-JP" noProof="1" smtClean="0"/>
              <a:t>2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en-US" altLang="ja-JP" noProof="1" smtClean="0"/>
              <a:t>3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57927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en-US" altLang="ja-JP" noProof="1" smtClean="0"/>
              <a:t>4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418573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en-US" altLang="ja-JP" noProof="1" smtClean="0"/>
              <a:t>5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4474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4F067709-D492-4A70-8146-10E02C2687FA}" type="datetime1">
              <a:rPr lang="ja-JP" altLang="en-US" noProof="0" smtClean="0"/>
              <a:t>2023/11/8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7966EA62-41C5-4F9A-A915-5B0BC739C923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8" name="直線​​コネクタ(S)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/>
            <a:r>
              <a:rPr kumimoji="1" lang="ja-JP" altLang="en-US" noProof="1"/>
              <a:t>第 </a:t>
            </a:r>
            <a:r>
              <a:rPr kumimoji="1" lang="en-US" altLang="ja-JP" noProof="1"/>
              <a:t>2 </a:t>
            </a:r>
            <a:r>
              <a:rPr kumimoji="1" lang="ja-JP" altLang="en-US" noProof="1"/>
              <a:t>レベル</a:t>
            </a:r>
          </a:p>
          <a:p>
            <a:pPr lvl="2"/>
            <a:r>
              <a:rPr kumimoji="1" lang="ja-JP" altLang="en-US" noProof="1"/>
              <a:t>第 </a:t>
            </a:r>
            <a:r>
              <a:rPr kumimoji="1" lang="en-US" altLang="ja-JP" noProof="1"/>
              <a:t>3 </a:t>
            </a:r>
            <a:r>
              <a:rPr kumimoji="1" lang="ja-JP" altLang="en-US" noProof="1"/>
              <a:t>レベル</a:t>
            </a:r>
          </a:p>
          <a:p>
            <a:pPr lvl="3"/>
            <a:r>
              <a:rPr kumimoji="1" lang="ja-JP" altLang="en-US" noProof="1"/>
              <a:t>第 </a:t>
            </a:r>
            <a:r>
              <a:rPr kumimoji="1" lang="en-US" altLang="ja-JP" noProof="1"/>
              <a:t>4 </a:t>
            </a:r>
            <a:r>
              <a:rPr kumimoji="1" lang="ja-JP" altLang="en-US" noProof="1"/>
              <a:t>レベル</a:t>
            </a:r>
          </a:p>
          <a:p>
            <a:pPr lvl="4"/>
            <a:r>
              <a:rPr kumimoji="1" lang="ja-JP" altLang="en-US" noProof="1"/>
              <a:t>第 </a:t>
            </a:r>
            <a:r>
              <a:rPr kumimoji="1" lang="en-US" altLang="ja-JP" noProof="1"/>
              <a:t>5 </a:t>
            </a:r>
            <a:r>
              <a:rPr kumimoji="1"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85DB706A-5643-450C-8C25-74B5AAD597AD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/>
            <a:r>
              <a:rPr kumimoji="1" lang="ja-JP" altLang="en-US" noProof="1"/>
              <a:t>第 </a:t>
            </a:r>
            <a:r>
              <a:rPr kumimoji="1" lang="en-US" altLang="ja-JP" noProof="1"/>
              <a:t>2 </a:t>
            </a:r>
            <a:r>
              <a:rPr kumimoji="1" lang="ja-JP" altLang="en-US" noProof="1"/>
              <a:t>レベル</a:t>
            </a:r>
          </a:p>
          <a:p>
            <a:pPr lvl="2"/>
            <a:r>
              <a:rPr kumimoji="1" lang="ja-JP" altLang="en-US" noProof="1"/>
              <a:t>第 </a:t>
            </a:r>
            <a:r>
              <a:rPr kumimoji="1" lang="en-US" altLang="ja-JP" noProof="1"/>
              <a:t>3 </a:t>
            </a:r>
            <a:r>
              <a:rPr kumimoji="1" lang="ja-JP" altLang="en-US" noProof="1"/>
              <a:t>レベル</a:t>
            </a:r>
          </a:p>
          <a:p>
            <a:pPr lvl="3"/>
            <a:r>
              <a:rPr kumimoji="1" lang="ja-JP" altLang="en-US" noProof="1"/>
              <a:t>第 </a:t>
            </a:r>
            <a:r>
              <a:rPr kumimoji="1" lang="en-US" altLang="ja-JP" noProof="1"/>
              <a:t>4 </a:t>
            </a:r>
            <a:r>
              <a:rPr kumimoji="1" lang="ja-JP" altLang="en-US" noProof="1"/>
              <a:t>レベル</a:t>
            </a:r>
          </a:p>
          <a:p>
            <a:pPr lvl="4"/>
            <a:r>
              <a:rPr kumimoji="1" lang="ja-JP" altLang="en-US" noProof="1"/>
              <a:t>第 </a:t>
            </a:r>
            <a:r>
              <a:rPr kumimoji="1" lang="en-US" altLang="ja-JP" noProof="1"/>
              <a:t>5 </a:t>
            </a:r>
            <a:r>
              <a:rPr kumimoji="1" lang="ja-JP" altLang="en-US" noProof="1"/>
              <a:t>レベル</a:t>
            </a:r>
          </a:p>
          <a:p>
            <a:pPr lvl="4" rtl="0"/>
            <a:endParaRPr lang="ja-JP" altLang="en-US" noProof="1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B2D67921-DFBC-4DDB-BC3A-3F588B5EC81A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BD28CC12-3846-4B7C-B5FD-6D1FF011279D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3280C336-296C-4CC8-BAA0-E4D9D4F65833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  <p:cxnSp>
        <p:nvCxnSpPr>
          <p:cNvPr id="7" name="直線​​コネクタ(S)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D560D475-58FC-4752-B73D-542B6AE500C9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1F8DA437-925F-4853-B96F-0259917D5B58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F2FDFB3C-DB23-44FE-A794-E162DFAD6BB4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1581155A-AE98-43CD-B8C1-DA2E3BB21F78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52631B54-8662-4A1A-99CB-D49AF901DA78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 baseline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1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クリックしてマスター テキストのスタイルを編集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FDDCD3E0-5E08-4409-A521-91CB1A812539}" type="datetime1">
              <a:rPr lang="ja-JP" altLang="en-US" noProof="1" smtClean="0"/>
              <a:t>2023/11/8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/>
            </a:lvl1pPr>
          </a:lstStyle>
          <a:p>
            <a:fld id="{7966EA62-41C5-4F9A-A915-5B0BC739C923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C89CA90-622A-4CDE-993D-4F15088D6CE7}" type="datetime1">
              <a:rPr lang="ja-JP" altLang="en-US" noProof="0" smtClean="0"/>
              <a:t>2023/11/8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966EA62-41C5-4F9A-A915-5B0BC739C923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iseikai@betohp.com" TargetMode="External"/><Relationship Id="rId2" Type="http://schemas.openxmlformats.org/officeDocument/2006/relationships/hyperlink" Target="https://www.betohp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674E3-9280-CD29-C6B4-96242984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348448"/>
            <a:ext cx="9875520" cy="124050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000" b="1" dirty="0"/>
              <a:t>現在の求人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6BA44B-8821-8BA5-9F76-68B85C9BC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80" y="1714199"/>
            <a:ext cx="10964599" cy="465662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ja-JP" altLang="en-US" sz="4800" dirty="0"/>
              <a:t>         </a:t>
            </a:r>
            <a:r>
              <a:rPr lang="ja-JP" altLang="en-US" sz="5200" b="1" dirty="0"/>
              <a:t>●</a:t>
            </a:r>
            <a:r>
              <a:rPr kumimoji="1" lang="ja-JP" altLang="en-US" sz="5200" b="1" dirty="0">
                <a:solidFill>
                  <a:srgbClr val="FF0000"/>
                </a:solidFill>
              </a:rPr>
              <a:t>看護師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（常勤）　</a:t>
            </a:r>
            <a:r>
              <a:rPr kumimoji="1" lang="ja-JP" altLang="en-US" sz="5200" b="1" dirty="0">
                <a:solidFill>
                  <a:srgbClr val="FF0000"/>
                </a:solidFill>
              </a:rPr>
              <a:t>准看護師</a:t>
            </a:r>
            <a:r>
              <a:rPr kumimoji="1" lang="ja-JP" altLang="en-US" sz="3000" b="1" dirty="0">
                <a:solidFill>
                  <a:srgbClr val="FF0000"/>
                </a:solidFill>
              </a:rPr>
              <a:t>（常勤</a:t>
            </a:r>
            <a:r>
              <a:rPr kumimoji="1" lang="en-US" altLang="ja-JP" sz="3000" b="1" dirty="0">
                <a:solidFill>
                  <a:srgbClr val="FF0000"/>
                </a:solidFill>
              </a:rPr>
              <a:t>)</a:t>
            </a:r>
          </a:p>
          <a:p>
            <a:pPr marL="45720" indent="0">
              <a:buNone/>
            </a:pPr>
            <a:r>
              <a:rPr kumimoji="1" lang="en-US" altLang="ja-JP" sz="3000" b="1" dirty="0">
                <a:solidFill>
                  <a:srgbClr val="FF0000"/>
                </a:solidFill>
              </a:rPr>
              <a:t>                   ※</a:t>
            </a:r>
            <a:r>
              <a:rPr lang="ja-JP" altLang="en-US" sz="3000" b="1" dirty="0">
                <a:solidFill>
                  <a:srgbClr val="FF0000"/>
                </a:solidFill>
              </a:rPr>
              <a:t>有休消化率</a:t>
            </a:r>
            <a:r>
              <a:rPr lang="en-US" altLang="ja-JP" sz="3000" b="1" dirty="0">
                <a:solidFill>
                  <a:srgbClr val="FF0000"/>
                </a:solidFill>
              </a:rPr>
              <a:t>90</a:t>
            </a:r>
            <a:r>
              <a:rPr lang="ja-JP" altLang="en-US" sz="3000" b="1" dirty="0">
                <a:solidFill>
                  <a:srgbClr val="FF0000"/>
                </a:solidFill>
              </a:rPr>
              <a:t>％超！とても働きやすい職場です！</a:t>
            </a:r>
            <a:endParaRPr kumimoji="1" lang="en-US" altLang="ja-JP" sz="30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altLang="ja-JP" sz="3000" b="1" dirty="0">
                <a:solidFill>
                  <a:srgbClr val="FF0000"/>
                </a:solidFill>
              </a:rPr>
              <a:t>               </a:t>
            </a:r>
            <a:r>
              <a:rPr kumimoji="1" lang="ja-JP" altLang="en-US" sz="4800" dirty="0"/>
              <a:t>●</a:t>
            </a:r>
            <a:r>
              <a:rPr lang="ja-JP" altLang="en-US" sz="4800" dirty="0">
                <a:solidFill>
                  <a:srgbClr val="FF0000"/>
                </a:solidFill>
              </a:rPr>
              <a:t>調理補助</a:t>
            </a:r>
            <a:r>
              <a:rPr lang="ja-JP" altLang="en-US" sz="3600" dirty="0">
                <a:solidFill>
                  <a:srgbClr val="FF0000"/>
                </a:solidFill>
              </a:rPr>
              <a:t>＜調理業務＞</a:t>
            </a:r>
            <a:r>
              <a:rPr kumimoji="1" lang="ja-JP" altLang="en-US" sz="3600" dirty="0"/>
              <a:t>（</a:t>
            </a:r>
            <a:r>
              <a:rPr lang="ja-JP" altLang="en-US" sz="3600" dirty="0"/>
              <a:t>非常勤</a:t>
            </a:r>
            <a:r>
              <a:rPr kumimoji="1" lang="ja-JP" altLang="en-US" sz="3600" dirty="0"/>
              <a:t>）</a:t>
            </a:r>
            <a:endParaRPr kumimoji="1" lang="en-US" altLang="ja-JP" sz="3600" dirty="0"/>
          </a:p>
          <a:p>
            <a:pPr marL="45720" indent="0">
              <a:buNone/>
            </a:pPr>
            <a:r>
              <a:rPr lang="ja-JP" altLang="en-US" sz="4800" dirty="0"/>
              <a:t>         ●</a:t>
            </a:r>
            <a:r>
              <a:rPr lang="ja-JP" altLang="en-US" sz="4800" dirty="0">
                <a:solidFill>
                  <a:srgbClr val="FF0000"/>
                </a:solidFill>
              </a:rPr>
              <a:t>調理補助</a:t>
            </a:r>
            <a:r>
              <a:rPr lang="ja-JP" altLang="en-US" sz="3600" dirty="0">
                <a:solidFill>
                  <a:srgbClr val="FF0000"/>
                </a:solidFill>
              </a:rPr>
              <a:t>＜洗浄業務＞</a:t>
            </a:r>
            <a:r>
              <a:rPr lang="ja-JP" altLang="en-US" sz="3600" dirty="0"/>
              <a:t>（非常勤）</a:t>
            </a:r>
            <a:endParaRPr lang="en-US" altLang="ja-JP" sz="3600" dirty="0"/>
          </a:p>
          <a:p>
            <a:pPr marL="45720" indent="0">
              <a:buNone/>
            </a:pPr>
            <a:r>
              <a:rPr lang="ja-JP" altLang="en-US" sz="4400" dirty="0">
                <a:solidFill>
                  <a:srgbClr val="FF0000"/>
                </a:solidFill>
              </a:rPr>
              <a:t>　　　　　</a:t>
            </a:r>
            <a:r>
              <a:rPr lang="en-US" altLang="ja-JP" sz="2600" dirty="0">
                <a:solidFill>
                  <a:srgbClr val="FF0000"/>
                </a:solidFill>
              </a:rPr>
              <a:t>※</a:t>
            </a:r>
            <a:r>
              <a:rPr lang="ja-JP" altLang="en-US" sz="2600" dirty="0">
                <a:solidFill>
                  <a:srgbClr val="FF0000"/>
                </a:solidFill>
              </a:rPr>
              <a:t>午前中や夕方からの「すきま時間」の活用や副業に最適です。</a:t>
            </a:r>
            <a:endParaRPr lang="en-US" altLang="ja-JP" sz="2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ja-JP" altLang="en-US" sz="2600" dirty="0">
                <a:solidFill>
                  <a:srgbClr val="FF0000"/>
                </a:solidFill>
              </a:rPr>
              <a:t>　　　　　　     　未経験者の方が多く活躍中。現場スタッフが丁寧に指導します。</a:t>
            </a:r>
            <a:endParaRPr lang="en-US" altLang="ja-JP" sz="2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ja-JP" altLang="en-US" sz="2600" dirty="0">
                <a:solidFill>
                  <a:srgbClr val="FF0000"/>
                </a:solidFill>
              </a:rPr>
              <a:t>　　　　　　　　　　病院の為、</a:t>
            </a:r>
            <a:r>
              <a:rPr lang="en-US" altLang="ja-JP" sz="2600" dirty="0">
                <a:solidFill>
                  <a:srgbClr val="FF0000"/>
                </a:solidFill>
              </a:rPr>
              <a:t>365</a:t>
            </a:r>
            <a:r>
              <a:rPr lang="ja-JP" altLang="en-US" sz="2600" dirty="0">
                <a:solidFill>
                  <a:srgbClr val="FF0000"/>
                </a:solidFill>
              </a:rPr>
              <a:t>日シフトの勤務体制となります。</a:t>
            </a:r>
            <a:endParaRPr lang="en-US" altLang="ja-JP" sz="260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AEA75F0-D579-BE27-82B4-10B6655D1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300" y="2953066"/>
            <a:ext cx="1855661" cy="15536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5C0EBE0-BBB0-5DDA-E311-76D9ED24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03" y="1714198"/>
            <a:ext cx="1958858" cy="155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フリーフォーム:図形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20" y="43133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58240" y="312776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b="1" noProof="1"/>
              <a:t>看護師の給与</a:t>
            </a:r>
            <a:r>
              <a:rPr lang="ja-JP" altLang="en-US" sz="3600" b="1" noProof="1"/>
              <a:t>　</a:t>
            </a:r>
            <a:endParaRPr lang="ja-JP" altLang="en-US" sz="6000" b="1" noProof="1"/>
          </a:p>
        </p:txBody>
      </p:sp>
      <p:sp>
        <p:nvSpPr>
          <p:cNvPr id="30" name="長方形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9413473" y="1265210"/>
            <a:ext cx="154450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月４回の場合　　　　</a:t>
            </a:r>
            <a:r>
              <a:rPr lang="en-US" altLang="ja-JP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56,000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2068012" y="1533518"/>
            <a:ext cx="1825072" cy="77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職務手当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46,000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51,000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長方形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9665545" y="3574405"/>
            <a:ext cx="2065873" cy="121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8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賞与</a:t>
            </a:r>
            <a:br>
              <a:rPr lang="ja-JP" altLang="en-US" sz="2400" b="1" kern="1200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年間４か月＋業績連動給</a:t>
            </a:r>
            <a:endParaRPr lang="ja-JP" altLang="en-US" sz="2400" b="1" kern="1200" noProof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135563" y="3889370"/>
            <a:ext cx="1932844" cy="1578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基本給</a:t>
            </a:r>
            <a:b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195,000</a:t>
            </a: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300,000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ja-JP" altLang="en-US" sz="12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2931218" y="5659369"/>
            <a:ext cx="1778012" cy="67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住宅手当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736334" y="3176472"/>
            <a:ext cx="3762726" cy="1714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看護経験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夜勤月４回　　</a:t>
            </a:r>
            <a:endParaRPr lang="en-US" altLang="ja-JP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住宅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扶養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のモデル賃金　　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380,000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円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年俸 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5,600,000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円</a:t>
            </a:r>
            <a:endParaRPr lang="ja-JP" altLang="en-US" sz="1600" kern="1200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786395" y="5809331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自己所有</a:t>
            </a:r>
            <a:endParaRPr lang="en-US" altLang="ja-JP" sz="14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12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長方形 132">
            <a:extLst>
              <a:ext uri="{FF2B5EF4-FFF2-40B4-BE49-F238E27FC236}">
                <a16:creationId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9260782" y="5737025"/>
            <a:ext cx="14008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配偶者</a:t>
            </a:r>
            <a:endParaRPr lang="en-US" altLang="ja-JP" sz="14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第１子・</a:t>
            </a: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子・</a:t>
            </a: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</a:t>
            </a:r>
            <a:endParaRPr lang="en-US" altLang="ja-JP" sz="14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同居両親</a:t>
            </a:r>
            <a:endParaRPr lang="ja-JP" altLang="en-US" sz="12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6775" y="5737805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5594" y="1934834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2" name="コネクタ:L 字型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837673" y="4683268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コネクタ:L 字型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65935" y="1188196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5" name="コネクタ:L 字型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281C98D5-AE66-6A89-F224-F4756109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21" y="2130158"/>
            <a:ext cx="1789749" cy="17897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547973-EB10-566D-C157-65263D4C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116" y="2998337"/>
            <a:ext cx="948436" cy="9074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05517E-44D1-8A13-8877-BD8E0AF07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749" y="4780519"/>
            <a:ext cx="1174186" cy="10215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970A42-1996-E85A-BC6B-8E5ED0226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930" y="5328498"/>
            <a:ext cx="1209254" cy="866065"/>
          </a:xfrm>
          <a:prstGeom prst="rect">
            <a:avLst/>
          </a:prstGeom>
        </p:spPr>
      </p:pic>
      <p:sp>
        <p:nvSpPr>
          <p:cNvPr id="54" name="長方形 23">
            <a:extLst>
              <a:ext uri="{FF2B5EF4-FFF2-40B4-BE49-F238E27FC236}">
                <a16:creationId xmlns:a16="http://schemas.microsoft.com/office/drawing/2014/main" id="{33F7E25A-CD25-A88C-8C70-B44E108BF1CC}"/>
              </a:ext>
            </a:extLst>
          </p:cNvPr>
          <p:cNvSpPr/>
          <p:nvPr/>
        </p:nvSpPr>
        <p:spPr>
          <a:xfrm>
            <a:off x="7584648" y="5085674"/>
            <a:ext cx="2030568" cy="67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扶養手当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FAD8D9C-8026-0D65-F1D0-2F7A241FB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345" y="1292935"/>
            <a:ext cx="1032476" cy="1032476"/>
          </a:xfrm>
          <a:prstGeom prst="rect">
            <a:avLst/>
          </a:prstGeom>
        </p:spPr>
      </p:pic>
      <p:sp>
        <p:nvSpPr>
          <p:cNvPr id="57" name="長方形 22">
            <a:extLst>
              <a:ext uri="{FF2B5EF4-FFF2-40B4-BE49-F238E27FC236}">
                <a16:creationId xmlns:a16="http://schemas.microsoft.com/office/drawing/2014/main" id="{A3380B66-3415-4989-C5AC-98D4CCD4A9E3}"/>
              </a:ext>
            </a:extLst>
          </p:cNvPr>
          <p:cNvSpPr/>
          <p:nvPr/>
        </p:nvSpPr>
        <p:spPr>
          <a:xfrm>
            <a:off x="7964187" y="1739921"/>
            <a:ext cx="1825072" cy="93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夜勤手当</a:t>
            </a:r>
            <a:br>
              <a:rPr lang="ja-JP" altLang="en-US" sz="28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en-US" altLang="ja-JP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,000</a:t>
            </a:r>
            <a:endParaRPr lang="ja-JP" alt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400D24-7043-5F2A-35B4-89E3B93A4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2940" y="2926181"/>
            <a:ext cx="950246" cy="1101734"/>
          </a:xfrm>
          <a:prstGeom prst="rect">
            <a:avLst/>
          </a:prstGeom>
        </p:spPr>
      </p:pic>
      <p:sp>
        <p:nvSpPr>
          <p:cNvPr id="63" name="長方形 23">
            <a:extLst>
              <a:ext uri="{FF2B5EF4-FFF2-40B4-BE49-F238E27FC236}">
                <a16:creationId xmlns:a16="http://schemas.microsoft.com/office/drawing/2014/main" id="{FC75A55E-DDE0-B686-A650-AD4E4E025862}"/>
              </a:ext>
            </a:extLst>
          </p:cNvPr>
          <p:cNvSpPr/>
          <p:nvPr/>
        </p:nvSpPr>
        <p:spPr>
          <a:xfrm>
            <a:off x="7961063" y="3945448"/>
            <a:ext cx="1654153" cy="744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役職手当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02C4ECA-E4A0-3809-5EB2-586111E2C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128" y="1661413"/>
            <a:ext cx="646896" cy="1327925"/>
          </a:xfrm>
          <a:prstGeom prst="rect">
            <a:avLst/>
          </a:prstGeom>
        </p:spPr>
      </p:pic>
      <p:sp>
        <p:nvSpPr>
          <p:cNvPr id="5" name="長方形 22">
            <a:extLst>
              <a:ext uri="{FF2B5EF4-FFF2-40B4-BE49-F238E27FC236}">
                <a16:creationId xmlns:a16="http://schemas.microsoft.com/office/drawing/2014/main" id="{F957FD10-547B-529A-1ED2-258049CBF1EA}"/>
              </a:ext>
            </a:extLst>
          </p:cNvPr>
          <p:cNvSpPr/>
          <p:nvPr/>
        </p:nvSpPr>
        <p:spPr>
          <a:xfrm>
            <a:off x="2371834" y="2206230"/>
            <a:ext cx="1460138" cy="83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endParaRPr lang="en-US" altLang="ja-JP" b="1" noProof="1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病棟手当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フリーフォーム:図形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220" y="43133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円/楕円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58240" y="312776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b="1" noProof="1"/>
              <a:t>准看護師の給与</a:t>
            </a:r>
            <a:r>
              <a:rPr lang="ja-JP" altLang="en-US" sz="3600" b="1" noProof="1"/>
              <a:t>　</a:t>
            </a:r>
          </a:p>
        </p:txBody>
      </p:sp>
      <p:sp>
        <p:nvSpPr>
          <p:cNvPr id="30" name="長方形 29">
            <a:extLst>
              <a:ext uri="{FF2B5EF4-FFF2-40B4-BE49-F238E27FC236}">
                <a16:creationId xmlns:a16="http://schemas.microsoft.com/office/drawing/2014/main" id="{DC6E30C7-762E-4337-B852-3A7938FA969D}"/>
              </a:ext>
            </a:extLst>
          </p:cNvPr>
          <p:cNvSpPr/>
          <p:nvPr/>
        </p:nvSpPr>
        <p:spPr>
          <a:xfrm>
            <a:off x="9413473" y="1265210"/>
            <a:ext cx="1544507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月４回の場合　　　　</a:t>
            </a:r>
            <a:r>
              <a:rPr lang="en-US" altLang="ja-JP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56,000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長方形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2186775" y="1340470"/>
            <a:ext cx="1825072" cy="819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職務手当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36</a:t>
            </a: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長方形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9665545" y="3574405"/>
            <a:ext cx="2065873" cy="121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8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賞与</a:t>
            </a:r>
            <a:br>
              <a:rPr lang="ja-JP" altLang="en-US" sz="2400" b="1" kern="1200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年間４か月＋業績連動給</a:t>
            </a:r>
            <a:endParaRPr lang="ja-JP" altLang="en-US" sz="2400" b="1" kern="1200" noProof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135563" y="3889370"/>
            <a:ext cx="1932844" cy="1578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基本給</a:t>
            </a:r>
            <a:b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170,000</a:t>
            </a: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235,000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ja-JP" altLang="en-US" sz="12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2931218" y="5659369"/>
            <a:ext cx="1778012" cy="67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住宅手当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740686" y="3256970"/>
            <a:ext cx="3766327" cy="1622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看護経験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夜勤月４回　　</a:t>
            </a:r>
            <a:endParaRPr lang="en-US" altLang="ja-JP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住宅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扶養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のモデル賃金　　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330,000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円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年俸　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4,800,000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円</a:t>
            </a:r>
            <a:endParaRPr lang="ja-JP" altLang="en-US" sz="1600" kern="1200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786395" y="5809331"/>
            <a:ext cx="108000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自己所有</a:t>
            </a:r>
            <a:endParaRPr lang="en-US" altLang="ja-JP" sz="14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賃貸</a:t>
            </a: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12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長方形 132">
            <a:extLst>
              <a:ext uri="{FF2B5EF4-FFF2-40B4-BE49-F238E27FC236}">
                <a16:creationId xmlns:a16="http://schemas.microsoft.com/office/drawing/2014/main" id="{C772BBE7-C6D8-4BF9-BA45-DC3C6BC93DE2}"/>
              </a:ext>
            </a:extLst>
          </p:cNvPr>
          <p:cNvSpPr/>
          <p:nvPr/>
        </p:nvSpPr>
        <p:spPr>
          <a:xfrm>
            <a:off x="9260782" y="5737025"/>
            <a:ext cx="1400895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配偶者</a:t>
            </a:r>
            <a:endParaRPr lang="en-US" altLang="ja-JP" sz="14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第１子・</a:t>
            </a: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子・</a:t>
            </a:r>
            <a:r>
              <a:rPr lang="en-US" altLang="ja-JP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</a:t>
            </a:r>
            <a:endParaRPr lang="en-US" altLang="ja-JP" sz="14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14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同居両親</a:t>
            </a:r>
            <a:endParaRPr lang="ja-JP" altLang="en-US" sz="12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6775" y="5737805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5594" y="1934834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2" name="コネクタ:L 字型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2837673" y="4606519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コネクタ:L 字型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865935" y="1188196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円/楕円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5" name="コネクタ:L 字型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281C98D5-AE66-6A89-F224-F4756109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21" y="2130158"/>
            <a:ext cx="1789749" cy="17897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547973-EB10-566D-C157-65263D4C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116" y="2998337"/>
            <a:ext cx="948436" cy="9074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05517E-44D1-8A13-8877-BD8E0AF07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749" y="4780519"/>
            <a:ext cx="1174186" cy="102154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E970A42-1996-E85A-BC6B-8E5ED0226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930" y="5328498"/>
            <a:ext cx="1209254" cy="866065"/>
          </a:xfrm>
          <a:prstGeom prst="rect">
            <a:avLst/>
          </a:prstGeom>
        </p:spPr>
      </p:pic>
      <p:sp>
        <p:nvSpPr>
          <p:cNvPr id="54" name="長方形 23">
            <a:extLst>
              <a:ext uri="{FF2B5EF4-FFF2-40B4-BE49-F238E27FC236}">
                <a16:creationId xmlns:a16="http://schemas.microsoft.com/office/drawing/2014/main" id="{33F7E25A-CD25-A88C-8C70-B44E108BF1CC}"/>
              </a:ext>
            </a:extLst>
          </p:cNvPr>
          <p:cNvSpPr/>
          <p:nvPr/>
        </p:nvSpPr>
        <p:spPr>
          <a:xfrm>
            <a:off x="7584648" y="5085674"/>
            <a:ext cx="1654153" cy="675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扶養手当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FAD8D9C-8026-0D65-F1D0-2F7A241FB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345" y="1292935"/>
            <a:ext cx="1032476" cy="1032476"/>
          </a:xfrm>
          <a:prstGeom prst="rect">
            <a:avLst/>
          </a:prstGeom>
        </p:spPr>
      </p:pic>
      <p:sp>
        <p:nvSpPr>
          <p:cNvPr id="57" name="長方形 22">
            <a:extLst>
              <a:ext uri="{FF2B5EF4-FFF2-40B4-BE49-F238E27FC236}">
                <a16:creationId xmlns:a16="http://schemas.microsoft.com/office/drawing/2014/main" id="{A3380B66-3415-4989-C5AC-98D4CCD4A9E3}"/>
              </a:ext>
            </a:extLst>
          </p:cNvPr>
          <p:cNvSpPr/>
          <p:nvPr/>
        </p:nvSpPr>
        <p:spPr>
          <a:xfrm>
            <a:off x="7964187" y="1739921"/>
            <a:ext cx="1825072" cy="930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32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夜勤手当</a:t>
            </a:r>
            <a:br>
              <a:rPr lang="ja-JP" altLang="en-US" sz="28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en-US" altLang="ja-JP" sz="28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,000</a:t>
            </a:r>
            <a:endParaRPr lang="ja-JP" altLang="en-US" sz="2800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400D24-7043-5F2A-35B4-89E3B93A4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2940" y="2926181"/>
            <a:ext cx="950246" cy="1101734"/>
          </a:xfrm>
          <a:prstGeom prst="rect">
            <a:avLst/>
          </a:prstGeom>
        </p:spPr>
      </p:pic>
      <p:sp>
        <p:nvSpPr>
          <p:cNvPr id="63" name="長方形 23">
            <a:extLst>
              <a:ext uri="{FF2B5EF4-FFF2-40B4-BE49-F238E27FC236}">
                <a16:creationId xmlns:a16="http://schemas.microsoft.com/office/drawing/2014/main" id="{FC75A55E-DDE0-B686-A650-AD4E4E025862}"/>
              </a:ext>
            </a:extLst>
          </p:cNvPr>
          <p:cNvSpPr/>
          <p:nvPr/>
        </p:nvSpPr>
        <p:spPr>
          <a:xfrm>
            <a:off x="7961063" y="3945448"/>
            <a:ext cx="1654153" cy="744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役職手当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,000</a:t>
            </a:r>
            <a:r>
              <a:rPr lang="ja-JP" altLang="en-US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2C36E2-2B13-5649-DFEB-9B39CA49AF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9323" y="1721951"/>
            <a:ext cx="924444" cy="1198631"/>
          </a:xfrm>
          <a:prstGeom prst="rect">
            <a:avLst/>
          </a:prstGeom>
        </p:spPr>
      </p:pic>
      <p:sp>
        <p:nvSpPr>
          <p:cNvPr id="10" name="長方形 22">
            <a:extLst>
              <a:ext uri="{FF2B5EF4-FFF2-40B4-BE49-F238E27FC236}">
                <a16:creationId xmlns:a16="http://schemas.microsoft.com/office/drawing/2014/main" id="{4D6EF0D2-2C0C-D0AA-D982-3E947CF01AD2}"/>
              </a:ext>
            </a:extLst>
          </p:cNvPr>
          <p:cNvSpPr/>
          <p:nvPr/>
        </p:nvSpPr>
        <p:spPr>
          <a:xfrm>
            <a:off x="2402741" y="2035854"/>
            <a:ext cx="1460138" cy="83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＋</a:t>
            </a:r>
            <a:endParaRPr lang="en-US" altLang="ja-JP" b="1" noProof="1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病棟手当</a:t>
            </a:r>
            <a:br>
              <a:rPr lang="ja-JP" altLang="en-US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6,000</a:t>
            </a:r>
            <a:endParaRPr lang="ja-JP" altLang="en-US" kern="1200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0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円/楕円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5290" y="1731316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58240" y="312776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5400" b="1" noProof="1"/>
              <a:t>調理補助（調理業務）の給与</a:t>
            </a:r>
            <a:endParaRPr lang="ja-JP" altLang="en-US" sz="2800" b="1" noProof="1">
              <a:solidFill>
                <a:srgbClr val="FF0000"/>
              </a:solidFill>
            </a:endParaRPr>
          </a:p>
        </p:txBody>
      </p:sp>
      <p:sp>
        <p:nvSpPr>
          <p:cNvPr id="31" name="長方形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8843074" y="4340894"/>
            <a:ext cx="2665650" cy="195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36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賞与</a:t>
            </a:r>
            <a:br>
              <a:rPr lang="ja-JP" altLang="en-US" sz="3200" b="1" kern="1200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100,000</a:t>
            </a:r>
            <a:r>
              <a:rPr lang="ja-JP" altLang="en-US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＋業績連動給</a:t>
            </a:r>
            <a:endParaRPr lang="ja-JP" altLang="en-US" sz="3200" b="1" kern="1200" noProof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136668" y="3980302"/>
            <a:ext cx="1932844" cy="1578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時間給</a:t>
            </a:r>
            <a:b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1､240</a:t>
            </a: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円～</a:t>
            </a:r>
            <a:endParaRPr lang="en-US" altLang="ja-JP" sz="28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昇給あります</a:t>
            </a:r>
            <a:endParaRPr lang="en-US" altLang="ja-JP" sz="2800" b="1" noProof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ja-JP" sz="28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683276" y="4008636"/>
            <a:ext cx="4034766" cy="2406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週平均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日（月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のモデル賃金　　　　　　　　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月額　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93,000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　　　　　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年俸 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1,216,000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円以上　　　　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</a:t>
            </a: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ボーナスあり</a:t>
            </a:r>
            <a:r>
              <a:rPr lang="en-US" altLang="ja-JP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0" name="コネクタ:L 字型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994304" y="4988599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281C98D5-AE66-6A89-F224-F4756109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21" y="2065826"/>
            <a:ext cx="1854082" cy="18540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547973-EB10-566D-C157-65263D4C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428" y="4635609"/>
            <a:ext cx="1442505" cy="138017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4DD4F6B-BE90-8A35-F9DE-D59FBAF36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356" y="1570198"/>
            <a:ext cx="2537377" cy="2537377"/>
          </a:xfrm>
          <a:prstGeom prst="rect">
            <a:avLst/>
          </a:prstGeom>
        </p:spPr>
      </p:pic>
      <p:sp>
        <p:nvSpPr>
          <p:cNvPr id="5" name="長方形 19">
            <a:extLst>
              <a:ext uri="{FF2B5EF4-FFF2-40B4-BE49-F238E27FC236}">
                <a16:creationId xmlns:a16="http://schemas.microsoft.com/office/drawing/2014/main" id="{45D5683E-ADF1-C764-8E53-86855604AC8B}"/>
              </a:ext>
            </a:extLst>
          </p:cNvPr>
          <p:cNvSpPr/>
          <p:nvPr/>
        </p:nvSpPr>
        <p:spPr>
          <a:xfrm>
            <a:off x="7406030" y="1449581"/>
            <a:ext cx="4548734" cy="2891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（勤務時間　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実働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7.5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時間）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20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出来れば尚可）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（勤務日数）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週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　月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日程度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※365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日シフトになります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68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円/楕円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円/楕円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5290" y="1731316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6580" y="243497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58240" y="312776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5400" b="1" noProof="1"/>
              <a:t>調理補助（洗浄業務）の給与</a:t>
            </a:r>
            <a:endParaRPr lang="ja-JP" altLang="en-US" sz="2800" b="1" noProof="1">
              <a:solidFill>
                <a:srgbClr val="FF0000"/>
              </a:solidFill>
            </a:endParaRPr>
          </a:p>
        </p:txBody>
      </p:sp>
      <p:sp>
        <p:nvSpPr>
          <p:cNvPr id="31" name="長方形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8949566" y="4635609"/>
            <a:ext cx="2665650" cy="138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36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賞与</a:t>
            </a:r>
            <a:br>
              <a:rPr lang="ja-JP" altLang="en-US" sz="3200" b="1" kern="1200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＋業績連動給</a:t>
            </a:r>
            <a:endParaRPr lang="ja-JP" altLang="en-US" sz="3200" b="1" kern="1200" noProof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長方形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4919385" y="4114921"/>
            <a:ext cx="2270974" cy="1578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時間給</a:t>
            </a:r>
            <a:b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1､125</a:t>
            </a: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円～②</a:t>
            </a:r>
            <a:r>
              <a:rPr lang="en-US" altLang="ja-JP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1,160</a:t>
            </a:r>
            <a:r>
              <a:rPr lang="ja-JP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円～</a:t>
            </a:r>
            <a:endParaRPr lang="en-US" altLang="ja-JP" sz="28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昇給あります</a:t>
            </a:r>
            <a:endParaRPr lang="en-US" altLang="ja-JP" sz="2800" b="1" noProof="1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altLang="ja-JP" sz="2800" b="1" noProof="1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834456" y="3963580"/>
            <a:ext cx="3958734" cy="2775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週平均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日（月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のモデル賃金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（①と②を各</a:t>
            </a:r>
            <a:r>
              <a:rPr lang="en-US" altLang="ja-JP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日ずつ勤務した場合）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月額　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51,915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年俸 </a:t>
            </a:r>
            <a:r>
              <a:rPr lang="en-US" altLang="ja-JP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672,980</a:t>
            </a: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円以上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ボーナスあり</a:t>
            </a:r>
            <a:r>
              <a:rPr lang="en-US" altLang="ja-JP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r>
              <a:rPr lang="ja-JP" altLang="en-US" sz="2400" b="1" noProof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400" b="1" noProof="1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円/楕円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円/楕円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円/楕円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円/楕円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円/楕円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0" name="コネクタ:L 字型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994304" y="4988599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281C98D5-AE66-6A89-F224-F4756109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21" y="2065826"/>
            <a:ext cx="1854082" cy="185408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547973-EB10-566D-C157-65263D4C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428" y="4635609"/>
            <a:ext cx="1442505" cy="1380174"/>
          </a:xfrm>
          <a:prstGeom prst="rect">
            <a:avLst/>
          </a:prstGeom>
        </p:spPr>
      </p:pic>
      <p:sp>
        <p:nvSpPr>
          <p:cNvPr id="5" name="長方形 19">
            <a:extLst>
              <a:ext uri="{FF2B5EF4-FFF2-40B4-BE49-F238E27FC236}">
                <a16:creationId xmlns:a16="http://schemas.microsoft.com/office/drawing/2014/main" id="{45D5683E-ADF1-C764-8E53-86855604AC8B}"/>
              </a:ext>
            </a:extLst>
          </p:cNvPr>
          <p:cNvSpPr/>
          <p:nvPr/>
        </p:nvSpPr>
        <p:spPr>
          <a:xfrm>
            <a:off x="6722776" y="1560861"/>
            <a:ext cx="5231988" cy="2957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（勤務時間）①と②のシフト制です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（実働</a:t>
            </a:r>
            <a:r>
              <a:rPr lang="en-US" altLang="ja-JP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5.5</a:t>
            </a:r>
            <a:r>
              <a:rPr lang="ja-JP" altLang="en-US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時間）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（実働</a:t>
            </a:r>
            <a:r>
              <a:rPr lang="en-US" altLang="ja-JP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4.25</a:t>
            </a:r>
            <a:r>
              <a:rPr lang="ja-JP" altLang="en-US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時間）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（勤務日数）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週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　月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日程度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※365</a:t>
            </a:r>
            <a:r>
              <a:rPr lang="ja-JP" altLang="en-US" sz="2400" b="1" noProof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日シフトになります</a:t>
            </a:r>
            <a:endParaRPr lang="en-US" altLang="ja-JP" sz="2400" b="1" noProof="1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B572551-E155-7A03-1F27-6A6FC7191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748" y="1253321"/>
            <a:ext cx="2454290" cy="27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3582C-D2BF-14FC-47D2-98D032CC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9242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/>
              <a:t>求人条件　共通事項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059FD0-5C06-0A54-E8F7-6AFFEB52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02025"/>
            <a:ext cx="9872871" cy="5059017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事業者名称　　社会福祉法人 慈生会　ベトレヘムの園病院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　　　　　　　　　　　　</a:t>
            </a: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代　表　者　　院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  長　　青　木　　信　彦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所　在　地　　〒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204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－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0024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　東京都清瀬市梅園三丁目１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4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番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72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号</a:t>
            </a:r>
            <a:r>
              <a:rPr kumimoji="0" lang="ja-JP" altLang="en-US" sz="1400" dirty="0">
                <a:solidFill>
                  <a:srgbClr val="00B050"/>
                </a:solidFill>
              </a:rPr>
              <a:t>　　　　　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電 話 番 号   ０４２－４９１－２５２５（代表）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Ｕ　Ｒ　Ｌ　　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https://www.betohp.net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　　　　　　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E 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–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 mail     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jiseikai@betohp.com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	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</a:b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標榜診療科　　内科・脳神経外科・整形外科・耳鼻咽喉科・皮膚科・リハビリテーション科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許可病床数　　９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6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床　（うち　医療療養型病床　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96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床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(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療養病棟入院基本料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1)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入院患者数　　９１．</a:t>
            </a:r>
            <a:r>
              <a:rPr kumimoji="0" lang="en-US" altLang="ja-JP" sz="1400" i="0" u="none" strike="noStrik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7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名　／　日　（令和</a:t>
            </a:r>
            <a:r>
              <a:rPr kumimoji="0" lang="en-US" altLang="ja-JP" sz="1400" i="0" u="none" strike="noStrik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4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年度実績）　　　外来患者数　</a:t>
            </a:r>
            <a:r>
              <a:rPr kumimoji="0" lang="en-US" altLang="ja-JP" sz="14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76.5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名　／　日　（令和</a:t>
            </a:r>
            <a:r>
              <a:rPr kumimoji="0" lang="en-US" altLang="ja-JP" sz="1400" i="0" u="none" strike="noStrik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4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年度実績）</a:t>
            </a:r>
            <a:endParaRPr kumimoji="0" lang="en-US" altLang="ja-JP" sz="1400" dirty="0">
              <a:solidFill>
                <a:srgbClr val="00B05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職　員　数　　合計　</a:t>
            </a:r>
            <a:r>
              <a:rPr kumimoji="0" lang="en-US" altLang="ja-JP" sz="1400" b="0" cap="none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167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名（令和</a:t>
            </a:r>
            <a:r>
              <a:rPr kumimoji="0" lang="en-US" altLang="ja-JP" sz="14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5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年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4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月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1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日現在）（常勤</a:t>
            </a:r>
            <a:r>
              <a:rPr kumimoji="0" lang="en-US" altLang="ja-JP" sz="1400" b="0" cap="none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88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名、非常勤</a:t>
            </a:r>
            <a:r>
              <a:rPr kumimoji="0" lang="en-US" altLang="ja-JP" sz="1400" i="0" u="none" strike="noStrik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79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名）</a:t>
            </a:r>
            <a:b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</a:br>
            <a:b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修 道 女 会　 宗教法人 カトリック ベタニア修道女会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清瀬地区関連施設 　聖ヨゼフ老人ホーム（特別養護老人ホーム）、聖家族ホーム（養護老人ホーム）、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  <a:t>                     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ベトレヘム学園（児童</a:t>
            </a:r>
            <a:r>
              <a:rPr lang="ja-JP" alt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養護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施設）、ナザレットの家（乳児院）、東星学園（幼・小・中・高等学校）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福 利 厚 生　　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・</a:t>
            </a:r>
            <a:r>
              <a:rPr lang="ja-JP" altLang="en-US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車通勤可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（</a:t>
            </a:r>
            <a:r>
              <a:rPr lang="ja-JP" altLang="en-US" sz="1400" b="1" u="sng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駐車場無料）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、職員食堂＜昼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・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夕食、１食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300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円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実費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＞</a:t>
            </a:r>
            <a:r>
              <a:rPr lang="ja-JP" alt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、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院内保育所</a:t>
            </a:r>
            <a:r>
              <a:rPr lang="en-US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※利用時間条件有</a:t>
            </a:r>
            <a:r>
              <a:rPr lang="en-US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)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休　　　暇　　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土・日曜</a:t>
            </a:r>
            <a:r>
              <a:rPr lang="en-US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完全週休二日制</a:t>
            </a:r>
            <a:r>
              <a:rPr lang="en-US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)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・国民の祝日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)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・年末年始休暇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(5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日：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12/30~1/3)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　　　　　　　夏期休暇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(2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日：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7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～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9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月の期間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)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、クリスマス休暇（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1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日：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12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～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1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月の期間）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  <a:t>　　　　　　　　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※年間休日数</a:t>
            </a:r>
            <a:r>
              <a:rPr lang="en-US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125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日前後</a:t>
            </a:r>
            <a:r>
              <a:rPr lang="ja-JP" altLang="en-US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ただし看護部＜病棟＞及び栄養科＜厨房＞は</a:t>
            </a:r>
            <a:r>
              <a:rPr lang="en-US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365</a:t>
            </a:r>
            <a:r>
              <a:rPr lang="ja-JP" altLang="en-US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日のシフト勤務</a:t>
            </a:r>
            <a:r>
              <a:rPr lang="ja-JP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年次有給休暇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初年度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10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日付与、その他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慶弔休暇など）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BIZ UDPゴシック" panose="020B0400000000000000" pitchFamily="50" charset="-128"/>
                <a:cs typeface="Tahoma" panose="020B0604030504040204" pitchFamily="34" charset="0"/>
              </a:rPr>
              <a:t> </a:t>
            </a:r>
            <a:r>
              <a:rPr lang="ja-JP" alt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＜</a:t>
            </a:r>
            <a:r>
              <a:rPr lang="ja-JP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以上　正規職員のみ</a:t>
            </a:r>
            <a:r>
              <a:rPr lang="ja-JP" altLang="en-US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＞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  <a:t>　　　　　　　　　</a:t>
            </a:r>
            <a:r>
              <a:rPr lang="ja-JP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※有期契約職員は勤務実績に応じて有給休暇を付与</a:t>
            </a:r>
            <a:r>
              <a:rPr lang="ja-JP" altLang="en-US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r>
              <a:rPr lang="ja-JP" altLang="ja-JP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 ※時間単位有休</a:t>
            </a:r>
            <a:r>
              <a:rPr lang="ja-JP" altLang="en-US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取得</a:t>
            </a:r>
            <a:r>
              <a:rPr lang="ja-JP" altLang="en-US" sz="1400" u="heavy" dirty="0">
                <a:solidFill>
                  <a:srgbClr val="00B050"/>
                </a:solidFill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可能</a:t>
            </a:r>
            <a:r>
              <a:rPr lang="ja-JP" altLang="en-US" sz="1400" b="1" u="heavy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</a:t>
            </a:r>
            <a:br>
              <a:rPr lang="en-US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</a:br>
            <a:br>
              <a:rPr lang="en-US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施 設 見 学　 随時受付（要予約）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応 募 書 類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   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①自筆履歴書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写真貼付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)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②資格証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(</a:t>
            </a: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有資格者の方</a:t>
            </a:r>
            <a:r>
              <a:rPr lang="ja-JP" altLang="en-US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面接時に原本を確認</a:t>
            </a:r>
            <a:r>
              <a:rPr lang="en-US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)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選考日・方法　随時実施（日時は応募者に個別に連絡）・個人面接</a:t>
            </a:r>
            <a:r>
              <a:rPr lang="ja-JP" altLang="en-US" sz="1400" dirty="0">
                <a:solidFill>
                  <a:srgbClr val="00B050"/>
                </a:solidFill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・小論文＜一部職種のみ＞</a:t>
            </a:r>
            <a:br>
              <a:rPr lang="ja-JP" altLang="ja-JP" sz="1400" dirty="0">
                <a:solidFill>
                  <a:srgbClr val="00B050"/>
                </a:solidFill>
                <a:effectLst/>
                <a:latin typeface="Trebuchet MS" panose="020B0603020202020204" pitchFamily="34" charset="0"/>
                <a:cs typeface="Tahoma" panose="020B0604030504040204" pitchFamily="34" charset="0"/>
              </a:rPr>
            </a:br>
            <a:r>
              <a:rPr lang="ja-JP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書類送付先　　ベトレヘムの園病院　採用係（　電話：</a:t>
            </a:r>
            <a:r>
              <a:rPr lang="en-US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042-491-2525</a:t>
            </a:r>
            <a:r>
              <a:rPr lang="ja-JP" altLang="ja-JP" sz="1400" b="1" dirty="0">
                <a:solidFill>
                  <a:srgbClr val="00B050"/>
                </a:solidFill>
                <a:effectLst/>
                <a:latin typeface="Trebuchet MS" panose="020B0603020202020204" pitchFamily="34" charset="0"/>
                <a:ea typeface="BIZ UDPゴシック" panose="020B0400000000000000" pitchFamily="50" charset="-128"/>
                <a:cs typeface="Tahoma" panose="020B0604030504040204" pitchFamily="34" charset="0"/>
              </a:rPr>
              <a:t>　）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72427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51_TF33828058_Win32" id="{90454ABB-7D83-4C53-88B7-53C5B27AD1FD}" vid="{05956A4C-CFFF-41A6-AC48-38395E2CB8E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チームの組織図</Template>
  <TotalTime>519</TotalTime>
  <Words>969</Words>
  <Application>Microsoft Office PowerPoint</Application>
  <PresentationFormat>ワイド画面</PresentationFormat>
  <Paragraphs>91</Paragraphs>
  <Slides>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BIZ UDPゴシック</vt:lpstr>
      <vt:lpstr>Meiryo UI</vt:lpstr>
      <vt:lpstr>Corbel</vt:lpstr>
      <vt:lpstr>Trebuchet MS</vt:lpstr>
      <vt:lpstr>基礎</vt:lpstr>
      <vt:lpstr>現在の求人</vt:lpstr>
      <vt:lpstr>看護師の給与　</vt:lpstr>
      <vt:lpstr>准看護師の給与　</vt:lpstr>
      <vt:lpstr>調理補助（調理業務）の給与</vt:lpstr>
      <vt:lpstr>調理補助（洗浄業務）の給与</vt:lpstr>
      <vt:lpstr>求人条件　共通事項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看護師の給与</dc:title>
  <dc:creator>betorehemu</dc:creator>
  <cp:lastModifiedBy>病院 ベトレヘムの園</cp:lastModifiedBy>
  <cp:revision>21</cp:revision>
  <cp:lastPrinted>2023-08-21T02:14:54Z</cp:lastPrinted>
  <dcterms:created xsi:type="dcterms:W3CDTF">2022-05-02T01:35:43Z</dcterms:created>
  <dcterms:modified xsi:type="dcterms:W3CDTF">2023-11-08T00:06:34Z</dcterms:modified>
</cp:coreProperties>
</file>